
<file path=[Content_Types].xml><?xml version="1.0" encoding="utf-8"?>
<Types xmlns="http://schemas.openxmlformats.org/package/2006/content-types">
  <Override PartName="/ppt/slideLayouts/slideLayout1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s/slide9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xml" ContentType="application/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Default Extension="pdf" ContentType="application/pdf"/>
  <Override PartName="/ppt/slideLayouts/slideLayout17.xml" ContentType="application/vnd.openxmlformats-officedocument.presentationml.slideLayout+xml"/>
  <Override PartName="/ppt/notesSlides/notesSlide6.xml" ContentType="application/vnd.openxmlformats-officedocument.presentationml.notesSlide+xml"/>
  <Default Extension="gif" ContentType="image/gif"/>
  <Override PartName="/ppt/slideLayouts/slideLayout1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theme/theme4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8.xml" ContentType="application/vnd.openxmlformats-officedocument.presentationml.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9.xml" ContentType="application/vnd.openxmlformats-officedocument.presentationml.slideLayout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48" r:id="rId1"/>
    <p:sldMasterId id="2147483663" r:id="rId2"/>
  </p:sldMasterIdLst>
  <p:notesMasterIdLst>
    <p:notesMasterId r:id="rId18"/>
  </p:notesMasterIdLst>
  <p:handoutMasterIdLst>
    <p:handoutMasterId r:id="rId19"/>
  </p:handoutMasterIdLst>
  <p:sldIdLst>
    <p:sldId id="256" r:id="rId3"/>
    <p:sldId id="403" r:id="rId4"/>
    <p:sldId id="481" r:id="rId5"/>
    <p:sldId id="433" r:id="rId6"/>
    <p:sldId id="434" r:id="rId7"/>
    <p:sldId id="435" r:id="rId8"/>
    <p:sldId id="480" r:id="rId9"/>
    <p:sldId id="482" r:id="rId10"/>
    <p:sldId id="483" r:id="rId11"/>
    <p:sldId id="484" r:id="rId12"/>
    <p:sldId id="485" r:id="rId13"/>
    <p:sldId id="487" r:id="rId14"/>
    <p:sldId id="486" r:id="rId15"/>
    <p:sldId id="488" r:id="rId16"/>
    <p:sldId id="48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C5209"/>
    <a:srgbClr val="11690C"/>
    <a:srgbClr val="80057A"/>
    <a:srgbClr val="CC3300"/>
    <a:srgbClr val="006699"/>
    <a:srgbClr val="002F8E"/>
    <a:srgbClr val="003BB0"/>
    <a:srgbClr val="0066CC"/>
    <a:srgbClr val="003399"/>
    <a:srgbClr val="000099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02" autoAdjust="0"/>
    <p:restoredTop sz="94696" autoAdjust="0"/>
  </p:normalViewPr>
  <p:slideViewPr>
    <p:cSldViewPr>
      <p:cViewPr>
        <p:scale>
          <a:sx n="90" d="100"/>
          <a:sy n="90" d="100"/>
        </p:scale>
        <p:origin x="-1416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A9931-E829-E64C-926F-3D3D8B221F5A}" type="datetimeFigureOut">
              <a:rPr lang="en-US" smtClean="0"/>
              <a:pPr/>
              <a:t>9/26/13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38CD5-CECF-AC41-B90D-0F1D9F642A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FA26F-0829-43F9-B76E-C5ABCA638063}" type="datetimeFigureOut">
              <a:rPr lang="en-US" smtClean="0"/>
              <a:pPr/>
              <a:t>9/26/13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97CD6-3EDC-43A1-BFE6-556DB01E9D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858651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59199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784225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FF0000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41285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6755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0553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28000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Sep,26 2013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itchFamily="-65" charset="0"/>
              </a:defRPr>
            </a:lvl1pPr>
          </a:lstStyle>
          <a:p>
            <a:pPr>
              <a:defRPr/>
            </a:pPr>
            <a:fld id="{BC346014-8CB8-304E-A5FA-922CBC1F60F3}" type="slidenum">
              <a:rPr lang="ru-RU"/>
              <a:pPr>
                <a:defRPr/>
              </a:pPr>
              <a:t>‹#›</a:t>
            </a:fld>
            <a:r>
              <a:rPr lang="en-US"/>
              <a:t>/16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35904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664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229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71800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9629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0153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8070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40831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800000"/>
                </a:solidFill>
                <a:latin typeface="Tahoma"/>
                <a:cs typeface="Tahoma"/>
              </a:defRPr>
            </a:lvl1pPr>
          </a:lstStyle>
          <a:p>
            <a:r>
              <a:rPr lang="en-US" smtClean="0"/>
              <a:t>Sep,26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800000"/>
                </a:solidFill>
                <a:latin typeface="Tahoma"/>
                <a:cs typeface="Tahoma"/>
              </a:defRPr>
            </a:lvl1pPr>
          </a:lstStyle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1F497D"/>
                </a:solidFill>
              </a:defRPr>
            </a:lvl1pPr>
          </a:lstStyle>
          <a:p>
            <a:r>
              <a:rPr lang="en-US" dirty="0" smtClean="0"/>
              <a:t>555</a:t>
            </a:r>
            <a:endParaRPr lang="en-US" dirty="0"/>
          </a:p>
        </p:txBody>
      </p:sp>
      <p:pic>
        <p:nvPicPr>
          <p:cNvPr id="7" name="Picture 15" descr="Panther Aqua Graphite"/>
          <p:cNvPicPr>
            <a:picLocks noChangeArrowheads="1"/>
          </p:cNvPicPr>
          <p:nvPr userDrawn="1"/>
        </p:nvPicPr>
        <p:blipFill>
          <a:blip r:embed="rId15">
            <a:lum bright="80000" contrast="-26000"/>
          </a:blip>
          <a:srcRect t="77953" b="3543"/>
          <a:stretch>
            <a:fillRect/>
          </a:stretch>
        </p:blipFill>
        <p:spPr bwMode="auto">
          <a:xfrm>
            <a:off x="0" y="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2884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914400" rtl="0" eaLnBrk="1" latinLnBrk="0" hangingPunct="1">
        <a:spcBef>
          <a:spcPct val="0"/>
        </a:spcBef>
        <a:buNone/>
        <a:defRPr sz="3600" b="1" kern="1200" baseline="0">
          <a:solidFill>
            <a:srgbClr val="FF0000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Sep,26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E5294-E2E2-D84E-B244-61D9D82C8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df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df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df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914400" y="1676400"/>
            <a:ext cx="739140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gradFill rotWithShape="0">
                  <a:gsLst>
                    <a:gs pos="0">
                      <a:srgbClr val="DAAEAE"/>
                    </a:gs>
                    <a:gs pos="50000">
                      <a:srgbClr val="FFCCCC"/>
                    </a:gs>
                    <a:gs pos="100000">
                      <a:srgbClr val="DAAEAE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Arial" charset="0"/>
              </a:rPr>
              <a:t>ePHENIX</a:t>
            </a:r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 forward tracker</a:t>
            </a:r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 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resolution “study” 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i</a:t>
            </a:r>
            <a:r>
              <a:rPr lang="en-US" sz="4400" b="1" dirty="0" smtClean="0">
                <a:solidFill>
                  <a:srgbClr val="FF0000"/>
                </a:solidFill>
                <a:latin typeface="Arial" charset="0"/>
              </a:rPr>
              <a:t>n EicRoot framework </a:t>
            </a:r>
            <a:endParaRPr lang="en-US" sz="4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771525" y="942975"/>
            <a:ext cx="7848600" cy="152400"/>
          </a:xfrm>
          <a:prstGeom prst="rect">
            <a:avLst/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90600" y="4876800"/>
            <a:ext cx="71628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/>
                <a:ea typeface="Tahoma (Body)" charset="0"/>
                <a:cs typeface="Arial Narrow"/>
              </a:rPr>
              <a:t>Alexander </a:t>
            </a:r>
            <a:r>
              <a:rPr kumimoji="0" lang="en-US" sz="3600" b="0" i="0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/>
                <a:ea typeface="Tahoma (Body)" charset="0"/>
                <a:cs typeface="Arial Narrow"/>
              </a:rPr>
              <a:t>Kiselev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600" u="none" dirty="0" smtClean="0">
                <a:solidFill>
                  <a:schemeClr val="tx2"/>
                </a:solidFill>
                <a:latin typeface="Arial Narrow"/>
                <a:ea typeface="Tahoma (Body)" charset="0"/>
                <a:cs typeface="Arial Narrow"/>
              </a:rPr>
              <a:t>EIC TF meeting,</a:t>
            </a:r>
            <a:r>
              <a:rPr lang="en-US" sz="3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BNL Sep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,</a:t>
            </a:r>
            <a:r>
              <a:rPr lang="en-US" sz="3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sz="32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6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2013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880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resolution plot #1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2590800" y="5943600"/>
            <a:ext cx="56164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so really </a:t>
            </a:r>
            <a:r>
              <a:rPr lang="en-US" sz="2000" dirty="0" smtClean="0">
                <a:solidFill>
                  <a:srgbClr val="008000"/>
                </a:solidFill>
              </a:rPr>
              <a:t>expect</a:t>
            </a:r>
            <a:r>
              <a:rPr lang="en-US" sz="2000" dirty="0" smtClean="0">
                <a:solidFill>
                  <a:srgbClr val="008000"/>
                </a:solidFill>
              </a:rPr>
              <a:t> ~10% resolution at 10 GeV/c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1.5T constant field; </a:t>
            </a:r>
            <a:r>
              <a:rPr lang="en-US" sz="2000" u="sng" dirty="0" smtClean="0">
                <a:solidFill>
                  <a:srgbClr val="1F497D"/>
                </a:solidFill>
              </a:rPr>
              <a:t>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4.0; 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check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contributions (one change at a time)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0" name="Picture 9" descr="dp-phenix-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resolution plot #2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1600200" y="5943600"/>
            <a:ext cx="6545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a factor of ~3 difference in B*dl integral matters, clear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1.5T constant field; 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=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3.0 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vs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4.0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0" name="Picture 9" descr="dp-phenix-1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magnetic field map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2057400" y="5943600"/>
            <a:ext cx="60251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field rapidly falls down beyond ~1.5m from the IP </a:t>
            </a:r>
            <a:endParaRPr lang="en-US" sz="2000" dirty="0">
              <a:solidFill>
                <a:srgbClr val="008000"/>
              </a:solidFill>
            </a:endParaRPr>
          </a:p>
        </p:txBody>
      </p:sp>
      <p:pic>
        <p:nvPicPr>
          <p:cNvPr id="10" name="Picture 9" descr="BABAR-ePHENIX-solenoid-field.png"/>
          <p:cNvPicPr>
            <a:picLocks noChangeAspect="1"/>
          </p:cNvPicPr>
          <p:nvPr/>
        </p:nvPicPr>
        <p:blipFill>
          <a:blip r:embed="rId2"/>
          <a:srcRect l="9603" t="6399" r="7202" b="7999"/>
          <a:stretch>
            <a:fillRect/>
          </a:stretch>
        </p:blipFill>
        <p:spPr>
          <a:xfrm>
            <a:off x="914400" y="1447800"/>
            <a:ext cx="7924800" cy="4511696"/>
          </a:xfrm>
          <a:prstGeom prst="rect">
            <a:avLst/>
          </a:prstGeom>
        </p:spPr>
      </p:pic>
      <p:pic>
        <p:nvPicPr>
          <p:cNvPr id="11" name="Picture 10" descr="EIC_ePHENIX_12sep13(1)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rcRect t="7798" b="520"/>
              <a:stretch>
                <a:fillRect/>
              </a:stretch>
            </p:blipFill>
          </mc:Choice>
          <mc:Fallback>
            <p:blipFill>
              <a:blip r:embed="rId4"/>
              <a:srcRect t="7798" b="520"/>
              <a:stretch>
                <a:fillRect/>
              </a:stretch>
            </p:blipFill>
          </mc:Fallback>
        </mc:AlternateContent>
        <p:spPr>
          <a:xfrm>
            <a:off x="0" y="838200"/>
            <a:ext cx="3925673" cy="170131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resolution plot #3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2590800" y="5943600"/>
            <a:ext cx="535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real field gives a factor of ~2 worse results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1.5T constant vs realistic field; 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=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3.0 &amp; 4.0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1" name="Picture 10" descr="dp-phenix-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resolution plot #4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2590800" y="5943600"/>
            <a:ext cx="61646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linear term ~0.7% / GeV/c (~matches </a:t>
            </a:r>
            <a:r>
              <a:rPr lang="en-US" sz="2000" dirty="0" err="1" smtClean="0">
                <a:solidFill>
                  <a:srgbClr val="008000"/>
                </a:solidFill>
              </a:rPr>
              <a:t>LoI</a:t>
            </a:r>
            <a:r>
              <a:rPr lang="en-US" sz="2000" dirty="0" smtClean="0">
                <a:solidFill>
                  <a:srgbClr val="008000"/>
                </a:solidFill>
              </a:rPr>
              <a:t> number)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realistic field; 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=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4.0;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s</a:t>
            </a:r>
            <a:r>
              <a:rPr lang="en-US" sz="2000" baseline="-25000" dirty="0" smtClean="0">
                <a:solidFill>
                  <a:srgbClr val="1F497D"/>
                </a:solidFill>
                <a:latin typeface="Tahoma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u="sng" dirty="0" smtClean="0">
                <a:solidFill>
                  <a:srgbClr val="1F497D"/>
                </a:solidFill>
              </a:rPr>
              <a:t>/</a:t>
            </a:r>
            <a:r>
              <a:rPr lang="en-US" sz="2000" u="sng" dirty="0" smtClean="0">
                <a:solidFill>
                  <a:srgbClr val="1F497D"/>
                </a:solidFill>
              </a:rPr>
              <a:t>p ~ a*p + </a:t>
            </a:r>
            <a:r>
              <a:rPr lang="en-US" sz="2000" u="sng" dirty="0" err="1" smtClean="0">
                <a:solidFill>
                  <a:srgbClr val="1F497D"/>
                </a:solidFill>
              </a:rPr>
              <a:t>b</a:t>
            </a:r>
            <a:r>
              <a:rPr lang="en-US" sz="2000" u="sng" dirty="0" smtClean="0">
                <a:solidFill>
                  <a:srgbClr val="1F497D"/>
                </a:solidFill>
              </a:rPr>
              <a:t>” breakdown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1" name="Picture 10" descr="dp-phenix-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Summary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763000" cy="4267200"/>
          </a:xfrm>
        </p:spPr>
        <p:txBody>
          <a:bodyPr>
            <a:normAutofit/>
          </a:bodyPr>
          <a:lstStyle/>
          <a:p>
            <a:pPr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800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LoI</a:t>
            </a: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momentum resolution numbers for forward tracker look reasonable (but </a:t>
            </a: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w</a:t>
            </a: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hether this resolution suffices or not for RICH-based PID at </a:t>
            </a:r>
            <a:r>
              <a:rPr lang="en-US" sz="28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h=</a:t>
            </a:r>
            <a:r>
              <a:rPr lang="en-US" sz="2800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4.0</a:t>
            </a:r>
            <a:r>
              <a:rPr lang="en-US" sz="28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is a different question)</a:t>
            </a:r>
          </a:p>
          <a:p>
            <a:pPr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28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8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One might want to optimize dedicated EIC detector tracker layout (work started)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Contents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5486400"/>
          </a:xfrm>
        </p:spPr>
        <p:txBody>
          <a:bodyPr>
            <a:normAutofit/>
          </a:bodyPr>
          <a:lstStyle/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lang="en-US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surprisingly good fwd tracker resolution “puzzle”</a:t>
            </a: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Comparison to the dedicated EIC detector</a:t>
            </a: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dirty="0" err="1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lang="en-US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realistic resolution plots in EicRoot framework</a:t>
            </a: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Summary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err="1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fwd tracker resolution (</a:t>
            </a:r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LoI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)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7" name="Picture 6" descr="EIC_ePHENIX_12sep13(2)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rcRect l="5882" r="4706" b="63636"/>
              <a:stretch>
                <a:fillRect/>
              </a:stretch>
            </p:blipFill>
          </mc:Choice>
          <mc:Fallback>
            <p:blipFill>
              <a:blip r:embed="rId4"/>
              <a:srcRect l="5882" r="4706" b="63636"/>
              <a:stretch>
                <a:fillRect/>
              </a:stretch>
            </p:blipFill>
          </mc:Fallback>
        </mc:AlternateContent>
        <p:spPr>
          <a:xfrm>
            <a:off x="533400" y="1219200"/>
            <a:ext cx="8115250" cy="4271287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81000" y="57150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-&gt;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expected </a:t>
            </a:r>
            <a:r>
              <a:rPr lang="en-US" sz="2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s</a:t>
            </a:r>
            <a:r>
              <a:rPr lang="en-US" sz="2000" baseline="-25000" dirty="0" smtClean="0">
                <a:solidFill>
                  <a:srgbClr val="1F497D"/>
                </a:solidFill>
                <a:latin typeface="Tahoma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dirty="0" smtClean="0">
                <a:solidFill>
                  <a:srgbClr val="1F497D"/>
                </a:solidFill>
              </a:rPr>
              <a:t>/p as good as ~3% at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</a:t>
            </a:r>
            <a:r>
              <a:rPr lang="en-US" sz="2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3.0! </a:t>
            </a:r>
            <a:r>
              <a:rPr lang="en-US" sz="2000" dirty="0" smtClean="0">
                <a:solidFill>
                  <a:srgbClr val="1F497D"/>
                </a:solidFill>
              </a:rPr>
              <a:t>  </a:t>
            </a:r>
            <a:r>
              <a:rPr lang="en-US" sz="2000" baseline="30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781800" y="2057400"/>
            <a:ext cx="1600200" cy="137160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>
              <a:latin typeface="Tahoma" pitchFamily="-84" charset="0"/>
            </a:endParaRPr>
          </a:p>
        </p:txBody>
      </p:sp>
      <p:sp>
        <p:nvSpPr>
          <p:cNvPr id="573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dedicated detector resolution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7349" name="Rectangle 3"/>
          <p:cNvSpPr txBox="1">
            <a:spLocks noChangeArrowheads="1"/>
          </p:cNvSpPr>
          <p:nvPr/>
        </p:nvSpPr>
        <p:spPr bwMode="auto">
          <a:xfrm>
            <a:off x="381000" y="914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dirty="0">
                <a:solidFill>
                  <a:srgbClr val="1F497D"/>
                </a:solidFill>
              </a:rPr>
              <a:t>track momentum resolution vs. pseudo-rapidity  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8" name="Picture 7" descr="dp-vs-et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7010400" y="2209800"/>
            <a:ext cx="1600200" cy="137160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81000" y="57912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-&gt;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basically the same </a:t>
            </a:r>
            <a:r>
              <a:rPr lang="en-US" sz="2000" dirty="0" smtClean="0">
                <a:solidFill>
                  <a:srgbClr val="1F497D"/>
                </a:solidFill>
              </a:rPr>
              <a:t>~2-3% at </a:t>
            </a:r>
            <a:r>
              <a:rPr lang="en-US" sz="2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3.0 </a:t>
            </a:r>
            <a:r>
              <a:rPr lang="en-US" sz="2000" dirty="0" smtClean="0">
                <a:solidFill>
                  <a:srgbClr val="1F497D"/>
                </a:solidFill>
              </a:rPr>
              <a:t>  </a:t>
            </a:r>
            <a:r>
              <a:rPr lang="en-US" sz="2000" baseline="30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Tahoma" pitchFamily="-84" charset="0"/>
              </a:rPr>
              <a:t>Sep,26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dedicated detector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support plot #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1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8373" name="Rectangle 3"/>
          <p:cNvSpPr txBox="1">
            <a:spLocks noChangeArrowheads="1"/>
          </p:cNvSpPr>
          <p:nvPr/>
        </p:nvSpPr>
        <p:spPr bwMode="auto">
          <a:xfrm>
            <a:off x="3810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dirty="0">
                <a:solidFill>
                  <a:srgbClr val="1F497D"/>
                </a:solidFill>
              </a:rPr>
              <a:t>track momentum resolution at </a:t>
            </a:r>
            <a:r>
              <a:rPr lang="en-US" sz="2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3.0 </a:t>
            </a:r>
            <a:r>
              <a:rPr lang="en-US" sz="2000" dirty="0">
                <a:solidFill>
                  <a:srgbClr val="1F497D"/>
                </a:solidFill>
              </a:rPr>
              <a:t>vs. Silicon thickness  </a:t>
            </a:r>
            <a:r>
              <a:rPr lang="en-US" sz="2000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8374" name="TextBox 9"/>
          <p:cNvSpPr txBox="1">
            <a:spLocks noChangeArrowheads="1"/>
          </p:cNvSpPr>
          <p:nvPr/>
        </p:nvSpPr>
        <p:spPr bwMode="auto">
          <a:xfrm>
            <a:off x="2667000" y="5943600"/>
            <a:ext cx="32566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material budget matters!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endParaRPr lang="en-US" sz="2000" dirty="0">
              <a:solidFill>
                <a:srgbClr val="008000"/>
              </a:solidFill>
            </a:endParaRPr>
          </a:p>
        </p:txBody>
      </p:sp>
      <p:pic>
        <p:nvPicPr>
          <p:cNvPr id="58375" name="Picture 11" descr="dp-vs-thickness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>
              <a:latin typeface="Tahoma" pitchFamily="-84" charset="0"/>
            </a:endParaRPr>
          </a:p>
        </p:txBody>
      </p:sp>
      <p:sp>
        <p:nvSpPr>
          <p:cNvPr id="593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EIC dedicated detector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support plot #2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9397" name="Rectangle 3"/>
          <p:cNvSpPr txBox="1">
            <a:spLocks noChangeArrowheads="1"/>
          </p:cNvSpPr>
          <p:nvPr/>
        </p:nvSpPr>
        <p:spPr bwMode="auto">
          <a:xfrm>
            <a:off x="381000" y="914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dirty="0">
                <a:solidFill>
                  <a:srgbClr val="1F497D"/>
                </a:solidFill>
              </a:rPr>
              <a:t>track momentum resolution at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 = 3.0 </a:t>
            </a:r>
            <a:r>
              <a:rPr lang="en-US" sz="2000" dirty="0">
                <a:solidFill>
                  <a:srgbClr val="1F497D"/>
                </a:solidFill>
              </a:rPr>
              <a:t>vs. Silicon pixel size  </a:t>
            </a:r>
            <a:r>
              <a:rPr lang="en-US" sz="2000" baseline="30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9398" name="TextBox 6"/>
          <p:cNvSpPr txBox="1">
            <a:spLocks noChangeArrowheads="1"/>
          </p:cNvSpPr>
          <p:nvPr/>
        </p:nvSpPr>
        <p:spPr bwMode="auto">
          <a:xfrm>
            <a:off x="2057400" y="5943600"/>
            <a:ext cx="53946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detector intrinsic resolution matters as well!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endParaRPr lang="en-US" sz="2000" dirty="0">
              <a:solidFill>
                <a:srgbClr val="008000"/>
              </a:solidFill>
            </a:endParaRPr>
          </a:p>
        </p:txBody>
      </p:sp>
      <p:pic>
        <p:nvPicPr>
          <p:cNvPr id="59399" name="Picture 7" descr="dp-vs-pixel-siz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detector layout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pic>
        <p:nvPicPr>
          <p:cNvPr id="7" name="Picture 6" descr="EIC_ePHENIX_12sep13(1)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rcRect t="7798" b="520"/>
              <a:stretch>
                <a:fillRect/>
              </a:stretch>
            </p:blipFill>
          </mc:Choice>
          <mc:Fallback>
            <p:blipFill>
              <a:blip r:embed="rId4"/>
              <a:srcRect t="7798" b="520"/>
              <a:stretch>
                <a:fillRect/>
              </a:stretch>
            </p:blipFill>
          </mc:Fallback>
        </mc:AlternateContent>
        <p:spPr>
          <a:xfrm>
            <a:off x="838200" y="914400"/>
            <a:ext cx="7442200" cy="3225317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0" y="4572000"/>
          <a:ext cx="6096000" cy="1625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76400"/>
                <a:gridCol w="1447800"/>
                <a:gridCol w="1447800"/>
                <a:gridCol w="1524000"/>
              </a:tblGrid>
              <a:tr h="3251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ePHENIX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EIC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ratio</a:t>
                      </a:r>
                      <a:endParaRPr lang="en-US" sz="1400" b="0" dirty="0"/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XY-planes #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5:8</a:t>
                      </a:r>
                      <a:endParaRPr lang="en-US" sz="1400" dirty="0"/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Material</a:t>
                      </a:r>
                      <a:r>
                        <a:rPr lang="en-US" sz="1400" baseline="0" dirty="0" smtClean="0"/>
                        <a:t> per plane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 0.86% X</a:t>
                      </a:r>
                      <a:r>
                        <a:rPr lang="en-US" sz="1400" baseline="-250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~ 0.20% X</a:t>
                      </a:r>
                      <a:r>
                        <a:rPr lang="en-US" sz="1400" baseline="-25000" dirty="0" smtClean="0"/>
                        <a:t>0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~4 worse</a:t>
                      </a:r>
                      <a:endParaRPr lang="en-US" sz="1400" dirty="0"/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Plane</a:t>
                      </a:r>
                      <a:r>
                        <a:rPr lang="en-US" sz="1400" baseline="0" dirty="0" smtClean="0"/>
                        <a:t> r</a:t>
                      </a:r>
                      <a:r>
                        <a:rPr lang="en-US" sz="1400" dirty="0" smtClean="0"/>
                        <a:t>esolution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 </a:t>
                      </a:r>
                      <a:r>
                        <a:rPr lang="en-US" sz="1400" dirty="0" smtClean="0">
                          <a:latin typeface="Symbol" charset="2"/>
                          <a:cs typeface="Symbol" charset="2"/>
                        </a:rPr>
                        <a:t>50m</a:t>
                      </a:r>
                      <a:r>
                        <a:rPr lang="en-US" sz="1400" dirty="0" smtClean="0">
                          <a:latin typeface="+mn-lt"/>
                          <a:cs typeface="Symbol" charset="2"/>
                        </a:rPr>
                        <a:t>m</a:t>
                      </a:r>
                      <a:endParaRPr lang="en-US" sz="1400" dirty="0">
                        <a:latin typeface="Symbol" charset="2"/>
                        <a:cs typeface="Symbol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+mn-lt"/>
                          <a:cs typeface="+mn-cs"/>
                        </a:rPr>
                        <a:t>&lt;</a:t>
                      </a:r>
                      <a:r>
                        <a:rPr lang="en-US" sz="1400" baseline="0" dirty="0" smtClean="0">
                          <a:latin typeface="+mn-lt"/>
                          <a:cs typeface="+mn-cs"/>
                        </a:rPr>
                        <a:t> 6</a:t>
                      </a:r>
                      <a:r>
                        <a:rPr lang="en-US" sz="1400" dirty="0" smtClean="0">
                          <a:latin typeface="Symbol" charset="2"/>
                          <a:cs typeface="Symbol" charset="2"/>
                        </a:rPr>
                        <a:t>m</a:t>
                      </a:r>
                      <a:r>
                        <a:rPr lang="en-US" sz="1400" dirty="0" smtClean="0">
                          <a:latin typeface="+mn-lt"/>
                          <a:cs typeface="Symbol" charset="2"/>
                        </a:rPr>
                        <a:t>m</a:t>
                      </a:r>
                      <a:endParaRPr lang="en-US" sz="1400" dirty="0" smtClean="0">
                        <a:latin typeface="Symbol" charset="2"/>
                        <a:cs typeface="Symbol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~8 worse</a:t>
                      </a:r>
                      <a:endParaRPr lang="en-US" sz="1400" dirty="0"/>
                    </a:p>
                  </a:txBody>
                  <a:tcPr/>
                </a:tc>
              </a:tr>
              <a:tr h="32512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Magnetic field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 1.5T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 3.0T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~2 worse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Other design considerations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143000" y="1905000"/>
            <a:ext cx="5486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s</a:t>
            </a:r>
            <a:r>
              <a:rPr lang="en-US" sz="2000" baseline="-25000" dirty="0" smtClean="0">
                <a:solidFill>
                  <a:srgbClr val="1F497D"/>
                </a:solidFill>
                <a:latin typeface="Tahoma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dirty="0" smtClean="0">
                <a:solidFill>
                  <a:srgbClr val="1F497D"/>
                </a:solidFill>
              </a:rPr>
              <a:t>/p </a:t>
            </a:r>
            <a:r>
              <a:rPr lang="en-US" sz="2000" dirty="0" smtClean="0">
                <a:solidFill>
                  <a:srgbClr val="1F497D"/>
                </a:solidFill>
              </a:rPr>
              <a:t>(material budget)     ~ </a:t>
            </a:r>
            <a:r>
              <a:rPr lang="en-US" sz="2000" dirty="0" smtClean="0">
                <a:solidFill>
                  <a:srgbClr val="1F497D"/>
                </a:solidFill>
              </a:rPr>
              <a:t>1/</a:t>
            </a:r>
            <a:r>
              <a:rPr lang="en-US" sz="2000" dirty="0" smtClean="0">
                <a:solidFill>
                  <a:srgbClr val="1F497D"/>
                </a:solidFill>
              </a:rPr>
              <a:t>L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s</a:t>
            </a:r>
            <a:r>
              <a:rPr lang="en-US" sz="2000" baseline="-25000" dirty="0" smtClean="0">
                <a:solidFill>
                  <a:srgbClr val="1F497D"/>
                </a:solidFill>
                <a:latin typeface="Tahoma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dirty="0" smtClean="0">
                <a:solidFill>
                  <a:srgbClr val="1F497D"/>
                </a:solidFill>
              </a:rPr>
              <a:t>/p </a:t>
            </a:r>
            <a:r>
              <a:rPr lang="en-US" sz="2000" dirty="0" smtClean="0">
                <a:solidFill>
                  <a:srgbClr val="1F497D"/>
                </a:solidFill>
              </a:rPr>
              <a:t>(intrinsic resolution) </a:t>
            </a:r>
            <a:r>
              <a:rPr lang="en-US" sz="2000" dirty="0" smtClean="0">
                <a:solidFill>
                  <a:srgbClr val="1F497D"/>
                </a:solidFill>
              </a:rPr>
              <a:t>~ 1/</a:t>
            </a:r>
            <a:r>
              <a:rPr lang="en-US" sz="2000" dirty="0" smtClean="0">
                <a:solidFill>
                  <a:srgbClr val="1F497D"/>
                </a:solidFill>
              </a:rPr>
              <a:t>L</a:t>
            </a:r>
            <a:r>
              <a:rPr lang="en-US" sz="2000" baseline="30000" dirty="0" smtClean="0">
                <a:solidFill>
                  <a:srgbClr val="1F497D"/>
                </a:solidFill>
              </a:rPr>
              <a:t>2</a:t>
            </a:r>
            <a:r>
              <a:rPr lang="en-US" sz="2000" dirty="0" smtClean="0">
                <a:solidFill>
                  <a:srgbClr val="1F497D"/>
                </a:solidFill>
              </a:rPr>
              <a:t>  </a:t>
            </a:r>
            <a:r>
              <a:rPr lang="en-US" sz="2000" baseline="30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dirty="0" smtClean="0">
                <a:solidFill>
                  <a:srgbClr val="1F497D"/>
                </a:solidFill>
              </a:rPr>
              <a:t>  </a:t>
            </a:r>
            <a:r>
              <a:rPr lang="en-US" sz="2000" baseline="30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85800" y="1219200"/>
            <a:ext cx="42879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rgbClr val="008000"/>
                </a:solidFill>
              </a:rPr>
              <a:t>well, </a:t>
            </a:r>
            <a:r>
              <a:rPr lang="en-US" sz="2800" dirty="0" smtClean="0">
                <a:solidFill>
                  <a:srgbClr val="FF0000"/>
                </a:solidFill>
              </a:rPr>
              <a:t>size</a:t>
            </a:r>
            <a:r>
              <a:rPr lang="en-US" sz="2800" dirty="0" smtClean="0">
                <a:solidFill>
                  <a:srgbClr val="008000"/>
                </a:solidFill>
              </a:rPr>
              <a:t> also </a:t>
            </a:r>
            <a:r>
              <a:rPr lang="en-US" sz="2800" dirty="0" smtClean="0">
                <a:solidFill>
                  <a:srgbClr val="008000"/>
                </a:solidFill>
              </a:rPr>
              <a:t>matters …</a:t>
            </a:r>
            <a:r>
              <a:rPr lang="en-US" sz="2800" dirty="0" smtClean="0">
                <a:solidFill>
                  <a:srgbClr val="008000"/>
                </a:solidFill>
              </a:rPr>
              <a:t> </a:t>
            </a:r>
            <a:endParaRPr lang="en-US" sz="2800" dirty="0">
              <a:solidFill>
                <a:srgbClr val="008000"/>
              </a:solidFill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609600" y="3657600"/>
            <a:ext cx="80535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</a:rPr>
              <a:t>-&gt;</a:t>
            </a:r>
            <a:r>
              <a:rPr lang="en-US" sz="2000" dirty="0" smtClean="0">
                <a:solidFill>
                  <a:srgbClr val="008000"/>
                </a:solidFill>
              </a:rPr>
              <a:t> and </a:t>
            </a:r>
            <a:r>
              <a:rPr lang="en-US" sz="2000" dirty="0" err="1" smtClean="0">
                <a:solidFill>
                  <a:srgbClr val="008000"/>
                </a:solidFill>
              </a:rPr>
              <a:t>ePHENIX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r>
              <a:rPr lang="en-US" sz="2000" dirty="0" smtClean="0">
                <a:solidFill>
                  <a:srgbClr val="008000"/>
                </a:solidFill>
              </a:rPr>
              <a:t>fwd tracker base (L) is at present ~3 times longer …</a:t>
            </a:r>
            <a:r>
              <a:rPr lang="en-US" sz="2000" dirty="0" smtClean="0">
                <a:solidFill>
                  <a:srgbClr val="008000"/>
                </a:solidFill>
              </a:rPr>
              <a:t>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752600" y="2743200"/>
            <a:ext cx="5214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>
                <a:solidFill>
                  <a:srgbClr val="008000"/>
                </a:solidFill>
              </a:rPr>
              <a:t>(assuming equidistant detector spacing and homogeneous magnetic field)</a:t>
            </a:r>
            <a:r>
              <a:rPr lang="en-US" sz="1200" dirty="0" smtClean="0">
                <a:solidFill>
                  <a:srgbClr val="008000"/>
                </a:solidFill>
              </a:rPr>
              <a:t> </a:t>
            </a:r>
            <a:endParaRPr lang="en-US" sz="1200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Sep,26 2013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800" b="0" dirty="0" err="1" smtClean="0">
                <a:latin typeface="Arial Narrow"/>
                <a:ea typeface="ＭＳ Ｐゴシック" pitchFamily="-84" charset="-128"/>
                <a:cs typeface="Arial Narrow"/>
              </a:rPr>
              <a:t>ePHENIX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 mock-up in EicRoot </a:t>
            </a:r>
            <a:endParaRPr lang="en-US" sz="4800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57200" y="990600"/>
            <a:ext cx="76962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5x XY GEM stations at predefined locations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50 micron gaussian  resolution and 0.86% </a:t>
            </a:r>
            <a:r>
              <a:rPr lang="en-US" sz="24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rad.length</a:t>
            </a: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per plane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Either constant 1.5T or real-life BABAR-for-</a:t>
            </a:r>
            <a:r>
              <a:rPr lang="en-US" sz="2400" dirty="0" err="1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ePHENIX</a:t>
            </a: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field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RICH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material: 1.0%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rad.length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entrance window &amp; ~1m </a:t>
            </a:r>
            <a:r>
              <a:rPr lang="en-US" sz="2400" noProof="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thick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 CF</a:t>
            </a:r>
            <a:r>
              <a:rPr kumimoji="0" lang="en-US" sz="24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4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gas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endParaRPr lang="en-US" sz="2400" baseline="0" dirty="0" smtClean="0">
              <a:solidFill>
                <a:schemeClr val="tx2"/>
              </a:solidFill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lvl="0" indent="-342900">
              <a:spcBef>
                <a:spcPct val="20000"/>
              </a:spcBef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400" baseline="30000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400" dirty="0" smtClean="0">
                <a:solidFill>
                  <a:srgbClr val="1F497D"/>
                </a:solidFill>
                <a:latin typeface="Arial Narrow"/>
                <a:cs typeface="Arial Narrow"/>
              </a:rPr>
              <a:t>tracks</a:t>
            </a:r>
            <a:r>
              <a:rPr lang="en-US" sz="2400" dirty="0" smtClean="0">
                <a:solidFill>
                  <a:srgbClr val="1F497D"/>
                </a:solidFill>
              </a:rPr>
              <a:t>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r>
              <a:rPr lang="en-US" sz="2400" dirty="0" smtClean="0">
                <a:solidFill>
                  <a:schemeClr val="tx2"/>
                </a:solidFill>
                <a:latin typeface="Arial Narrow" pitchFamily="34" charset="0"/>
                <a:ea typeface="ＭＳ Ｐゴシック" pitchFamily="-84" charset="-128"/>
                <a:cs typeface="ＭＳ Ｐゴシック" pitchFamily="-84" charset="-128"/>
              </a:rPr>
              <a:t>Track fitting using Kalman filter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0057A"/>
              </a:buClr>
              <a:buSzPct val="100000"/>
              <a:buFont typeface="Wingdings" charset="2"/>
              <a:buChar char="§"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itchFamily="3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CC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000099"/>
      </a:accent2>
      <a:accent3>
        <a:srgbClr val="000099"/>
      </a:accent3>
      <a:accent4>
        <a:srgbClr val="8064A2"/>
      </a:accent4>
      <a:accent5>
        <a:srgbClr val="4BACC6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23177</TotalTime>
  <Words>588</Words>
  <Application>Microsoft Macintosh PowerPoint</Application>
  <PresentationFormat>On-screen Show (4:3)</PresentationFormat>
  <Paragraphs>105</Paragraphs>
  <Slides>15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Office Theme</vt:lpstr>
      <vt:lpstr>Slide 1</vt:lpstr>
      <vt:lpstr>Contents</vt:lpstr>
      <vt:lpstr>ePHENIX fwd tracker resolution (LoI)</vt:lpstr>
      <vt:lpstr>EIC dedicated detector resolution</vt:lpstr>
      <vt:lpstr>EIC dedicated detector support plot #1</vt:lpstr>
      <vt:lpstr>EIC dedicated detector support plot #2</vt:lpstr>
      <vt:lpstr>ePHENIX detector layout</vt:lpstr>
      <vt:lpstr>Other design considerations</vt:lpstr>
      <vt:lpstr>ePHENIX mock-up in EicRoot </vt:lpstr>
      <vt:lpstr>ePHENIX resolution plot #1</vt:lpstr>
      <vt:lpstr>ePHENIX resolution plot #2</vt:lpstr>
      <vt:lpstr>ePHENIX magnetic field map</vt:lpstr>
      <vt:lpstr>ePHENIX resolution plot #3</vt:lpstr>
      <vt:lpstr>ePHENIX resolution plot #4</vt:lpstr>
      <vt:lpstr>Summary</vt:lpstr>
    </vt:vector>
  </TitlesOfParts>
  <Manager/>
  <Company>BNL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Alexander Kiselev</dc:creator>
  <cp:keywords/>
  <dc:description/>
  <cp:lastModifiedBy>Alexander Kiselev</cp:lastModifiedBy>
  <cp:revision>641</cp:revision>
  <dcterms:created xsi:type="dcterms:W3CDTF">2013-09-26T12:23:12Z</dcterms:created>
  <dcterms:modified xsi:type="dcterms:W3CDTF">2013-09-26T17:39:23Z</dcterms:modified>
  <cp:category/>
</cp:coreProperties>
</file>